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9"/>
  </p:normalViewPr>
  <p:slideViewPr>
    <p:cSldViewPr snapToGrid="0">
      <p:cViewPr>
        <p:scale>
          <a:sx n="103" d="100"/>
          <a:sy n="103"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a:t>Asıl başlık stilini düzenlemek için tıklayın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5/19/25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5/19/25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E7A28B-81C3-740A-1E5D-59DC8B8F3C03}"/>
              </a:ext>
            </a:extLst>
          </p:cNvPr>
          <p:cNvSpPr>
            <a:spLocks noGrp="1"/>
          </p:cNvSpPr>
          <p:nvPr>
            <p:ph type="ctrTitle"/>
          </p:nvPr>
        </p:nvSpPr>
        <p:spPr/>
        <p:txBody>
          <a:bodyPr/>
          <a:lstStyle/>
          <a:p>
            <a:r>
              <a:rPr lang="tr-TR" dirty="0"/>
              <a:t>Music Player </a:t>
            </a:r>
            <a:br>
              <a:rPr lang="tr-TR" dirty="0"/>
            </a:br>
            <a:endParaRPr lang="tr-TR" dirty="0"/>
          </a:p>
        </p:txBody>
      </p:sp>
      <p:sp>
        <p:nvSpPr>
          <p:cNvPr id="3" name="Alt Başlık 2">
            <a:extLst>
              <a:ext uri="{FF2B5EF4-FFF2-40B4-BE49-F238E27FC236}">
                <a16:creationId xmlns:a16="http://schemas.microsoft.com/office/drawing/2014/main" id="{C3CC42C9-0FF3-1FBF-FD5A-123D0FEEDAFF}"/>
              </a:ext>
            </a:extLst>
          </p:cNvPr>
          <p:cNvSpPr>
            <a:spLocks noGrp="1"/>
          </p:cNvSpPr>
          <p:nvPr>
            <p:ph type="subTitle" idx="1"/>
          </p:nvPr>
        </p:nvSpPr>
        <p:spPr/>
        <p:txBody>
          <a:bodyPr>
            <a:normAutofit lnSpcReduction="10000"/>
          </a:bodyPr>
          <a:lstStyle/>
          <a:p>
            <a:r>
              <a:rPr lang="tr-TR" dirty="0"/>
              <a:t>Sunum</a:t>
            </a:r>
          </a:p>
          <a:p>
            <a:r>
              <a:rPr lang="tr-TR" dirty="0"/>
              <a:t>Galip Alperen Yıldız </a:t>
            </a:r>
          </a:p>
          <a:p>
            <a:r>
              <a:rPr lang="tr-TR" dirty="0"/>
              <a:t>1211602076</a:t>
            </a:r>
          </a:p>
        </p:txBody>
      </p:sp>
    </p:spTree>
    <p:extLst>
      <p:ext uri="{BB962C8B-B14F-4D97-AF65-F5344CB8AC3E}">
        <p14:creationId xmlns:p14="http://schemas.microsoft.com/office/powerpoint/2010/main" val="2657418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35F892E2-D990-6E74-D8BF-7CDCE6AF83EB}"/>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122" name="Picture 2" descr="dağ evinde müzik dinleyen adam - YouTube">
            <a:extLst>
              <a:ext uri="{FF2B5EF4-FFF2-40B4-BE49-F238E27FC236}">
                <a16:creationId xmlns:a16="http://schemas.microsoft.com/office/drawing/2014/main" id="{CB0DC475-A068-44E7-117A-A4C73FD17634}"/>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r="1" b="6844"/>
          <a:stretch>
            <a:fillRect/>
          </a:stretch>
        </p:blipFill>
        <p:spPr bwMode="auto">
          <a:xfrm>
            <a:off x="486138" y="486568"/>
            <a:ext cx="11227442" cy="5883295"/>
          </a:xfrm>
          <a:prstGeom prst="rect">
            <a:avLst/>
          </a:prstGeom>
          <a:noFill/>
          <a:extLst>
            <a:ext uri="{909E8E84-426E-40DD-AFC4-6F175D3DCCD1}">
              <a14:hiddenFill xmlns:a14="http://schemas.microsoft.com/office/drawing/2010/main">
                <a:solidFill>
                  <a:srgbClr val="FFFFFF"/>
                </a:solidFill>
              </a14:hiddenFill>
            </a:ext>
          </a:extLst>
        </p:spPr>
      </p:pic>
      <p:sp>
        <p:nvSpPr>
          <p:cNvPr id="5131" name="Rectangle 5130">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2221C87F-97FA-51BC-7EEC-47278829C977}"/>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chemeClr val="tx1"/>
                </a:solidFill>
              </a:rPr>
              <a:t>6. Projenin Avantajları</a:t>
            </a:r>
            <a:br>
              <a:rPr lang="tr-TR" sz="4100" b="1">
                <a:solidFill>
                  <a:schemeClr val="tx1"/>
                </a:solidFill>
              </a:rPr>
            </a:br>
            <a:endParaRPr lang="tr-TR" sz="4100">
              <a:solidFill>
                <a:schemeClr val="tx1"/>
              </a:solidFill>
            </a:endParaRPr>
          </a:p>
        </p:txBody>
      </p:sp>
      <p:cxnSp>
        <p:nvCxnSpPr>
          <p:cNvPr id="5133" name="Straight Connector 5132">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135" name="Group 5134">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5136"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137" name="Picture 5136">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5138"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139" name="Picture 5138">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İçerik Yer Tutucusu 2">
            <a:extLst>
              <a:ext uri="{FF2B5EF4-FFF2-40B4-BE49-F238E27FC236}">
                <a16:creationId xmlns:a16="http://schemas.microsoft.com/office/drawing/2014/main" id="{3005464C-20C8-9EB1-53C9-E6F4BC277787}"/>
              </a:ext>
            </a:extLst>
          </p:cNvPr>
          <p:cNvSpPr>
            <a:spLocks noGrp="1"/>
          </p:cNvSpPr>
          <p:nvPr>
            <p:ph idx="1"/>
          </p:nvPr>
        </p:nvSpPr>
        <p:spPr>
          <a:xfrm>
            <a:off x="1295401" y="2556932"/>
            <a:ext cx="9601196" cy="3318936"/>
          </a:xfrm>
        </p:spPr>
        <p:txBody>
          <a:bodyPr>
            <a:normAutofit/>
          </a:bodyPr>
          <a:lstStyle/>
          <a:p>
            <a:r>
              <a:rPr lang="tr-TR">
                <a:solidFill>
                  <a:schemeClr val="tx1"/>
                </a:solidFill>
              </a:rPr>
              <a:t>Kullanımı kolay ve sezgisel arayüz</a:t>
            </a:r>
          </a:p>
          <a:p>
            <a:r>
              <a:rPr lang="tr-TR">
                <a:solidFill>
                  <a:schemeClr val="tx1"/>
                </a:solidFill>
              </a:rPr>
              <a:t>Performanslı ve kesintisiz ses oynatma</a:t>
            </a:r>
          </a:p>
          <a:p>
            <a:r>
              <a:rPr lang="tr-TR">
                <a:solidFill>
                  <a:schemeClr val="tx1"/>
                </a:solidFill>
              </a:rPr>
              <a:t>iOS platformuna özgü optimize edilmiş yapı</a:t>
            </a:r>
          </a:p>
          <a:p>
            <a:r>
              <a:rPr lang="tr-TR">
                <a:solidFill>
                  <a:schemeClr val="tx1"/>
                </a:solidFill>
              </a:rPr>
              <a:t>Kullanıcıya kişiselleştirilmiş müzik deneyimi sunar</a:t>
            </a:r>
          </a:p>
          <a:p>
            <a:r>
              <a:rPr lang="tr-TR">
                <a:solidFill>
                  <a:schemeClr val="tx1"/>
                </a:solidFill>
              </a:rPr>
              <a:t>Esnek ve geliştirilmeye açık yapısı sayesinde gelecekte yeni özellikler eklenebilir</a:t>
            </a:r>
          </a:p>
          <a:p>
            <a:endParaRPr lang="tr-TR">
              <a:solidFill>
                <a:schemeClr val="tx1"/>
              </a:solidFill>
            </a:endParaRPr>
          </a:p>
        </p:txBody>
      </p:sp>
    </p:spTree>
    <p:extLst>
      <p:ext uri="{BB962C8B-B14F-4D97-AF65-F5344CB8AC3E}">
        <p14:creationId xmlns:p14="http://schemas.microsoft.com/office/powerpoint/2010/main" val="362317936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BF76F7-7904-C953-791B-4DAE9245EE1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ikrofon ve piyano">
            <a:extLst>
              <a:ext uri="{FF2B5EF4-FFF2-40B4-BE49-F238E27FC236}">
                <a16:creationId xmlns:a16="http://schemas.microsoft.com/office/drawing/2014/main" id="{50848EA1-83B6-5629-A705-140094071CBF}"/>
              </a:ext>
            </a:extLst>
          </p:cNvPr>
          <p:cNvPicPr>
            <a:picLocks noChangeAspect="1"/>
          </p:cNvPicPr>
          <p:nvPr/>
        </p:nvPicPr>
        <p:blipFill>
          <a:blip r:embed="rId2">
            <a:alphaModFix amt="35000"/>
          </a:blip>
          <a:srcRect t="15094"/>
          <a:stretch>
            <a:fill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C374BC01-CC63-5CEF-4AA9-E5F7C51954CA}"/>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rgbClr val="FFFFFF"/>
                </a:solidFill>
              </a:rPr>
              <a:t>7. Potansiyel Geliştirme Alanları</a:t>
            </a:r>
            <a:br>
              <a:rPr lang="tr-TR" sz="4100" b="1">
                <a:solidFill>
                  <a:srgbClr val="FFFFFF"/>
                </a:solidFill>
              </a:rPr>
            </a:br>
            <a:endParaRPr lang="tr-TR" sz="4100">
              <a:solidFill>
                <a:srgbClr val="FFFFFF"/>
              </a:solidFill>
            </a:endParaRPr>
          </a:p>
        </p:txBody>
      </p:sp>
      <p:cxnSp>
        <p:nvCxnSpPr>
          <p:cNvPr id="12" name="Straight Connector 11">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4F97C55C-0A70-CA87-5808-51F96D9ECD02}"/>
              </a:ext>
            </a:extLst>
          </p:cNvPr>
          <p:cNvSpPr>
            <a:spLocks noGrp="1"/>
          </p:cNvSpPr>
          <p:nvPr>
            <p:ph idx="1"/>
          </p:nvPr>
        </p:nvSpPr>
        <p:spPr>
          <a:xfrm>
            <a:off x="1295401" y="2556932"/>
            <a:ext cx="9601196" cy="3318936"/>
          </a:xfrm>
        </p:spPr>
        <p:txBody>
          <a:bodyPr>
            <a:normAutofit/>
          </a:bodyPr>
          <a:lstStyle/>
          <a:p>
            <a:r>
              <a:rPr lang="tr-TR">
                <a:solidFill>
                  <a:srgbClr val="FFFFFF"/>
                </a:solidFill>
              </a:rPr>
              <a:t>Online müzik akışı entegrasyonu</a:t>
            </a:r>
          </a:p>
          <a:p>
            <a:r>
              <a:rPr lang="tr-TR">
                <a:solidFill>
                  <a:srgbClr val="FFFFFF"/>
                </a:solidFill>
              </a:rPr>
              <a:t>Çalma listesi paylaşma ve sosyal özellikler</a:t>
            </a:r>
          </a:p>
          <a:p>
            <a:r>
              <a:rPr lang="tr-TR">
                <a:solidFill>
                  <a:srgbClr val="FFFFFF"/>
                </a:solidFill>
              </a:rPr>
              <a:t>Müzik öneri sistemi</a:t>
            </a:r>
          </a:p>
          <a:p>
            <a:r>
              <a:rPr lang="tr-TR">
                <a:solidFill>
                  <a:srgbClr val="FFFFFF"/>
                </a:solidFill>
              </a:rPr>
              <a:t>Görsel efektler ve temalar ile kullanıcı deneyimini zenginleştirme</a:t>
            </a:r>
          </a:p>
          <a:p>
            <a:r>
              <a:rPr lang="tr-TR">
                <a:solidFill>
                  <a:srgbClr val="FFFFFF"/>
                </a:solidFill>
              </a:rPr>
              <a:t>Çoklu dil desteği ve erişilebilirlik iyileştirmeleri</a:t>
            </a:r>
          </a:p>
          <a:p>
            <a:endParaRPr lang="tr-TR">
              <a:solidFill>
                <a:srgbClr val="FFFFFF"/>
              </a:solidFill>
            </a:endParaRPr>
          </a:p>
        </p:txBody>
      </p:sp>
      <p:sp>
        <p:nvSpPr>
          <p:cNvPr id="4" name="AutoShape 2" descr="Vista posterior de una mujer escuchando música o un podcast con auriculares  en la ciudad Viaje inusual a nuevas ciudades y países concepto generado por  IA | Imagen Premium generada con IA">
            <a:extLst>
              <a:ext uri="{FF2B5EF4-FFF2-40B4-BE49-F238E27FC236}">
                <a16:creationId xmlns:a16="http://schemas.microsoft.com/office/drawing/2014/main" id="{5DA9DF39-3BFA-0A08-8887-FEBC4AB2F56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10461846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üzik Telif Hakkı - Pamir Patent">
            <a:extLst>
              <a:ext uri="{FF2B5EF4-FFF2-40B4-BE49-F238E27FC236}">
                <a16:creationId xmlns:a16="http://schemas.microsoft.com/office/drawing/2014/main" id="{5F23749C-8F8D-3CED-1FCC-210A08CD259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6823" b="1817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35C31AE6-CCF5-C2F7-1F2E-83D11DBEE3B3}"/>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rgbClr val="FFFFFF"/>
                </a:solidFill>
              </a:rPr>
              <a:t>8.Geliştirilmesi gereken yerler</a:t>
            </a:r>
            <a:br>
              <a:rPr lang="tr-TR" sz="4100" b="1">
                <a:solidFill>
                  <a:srgbClr val="FFFFFF"/>
                </a:solidFill>
              </a:rPr>
            </a:br>
            <a:endParaRPr lang="tr-TR" sz="4100">
              <a:solidFill>
                <a:srgbClr val="FFFFFF"/>
              </a:solidFill>
            </a:endParaRPr>
          </a:p>
        </p:txBody>
      </p:sp>
      <p:cxnSp>
        <p:nvCxnSpPr>
          <p:cNvPr id="7177" name="Straight Connector 7176">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7B3D1100-093C-49BC-9AE8-E4C729E498DF}"/>
              </a:ext>
            </a:extLst>
          </p:cNvPr>
          <p:cNvSpPr>
            <a:spLocks noGrp="1"/>
          </p:cNvSpPr>
          <p:nvPr>
            <p:ph idx="1"/>
          </p:nvPr>
        </p:nvSpPr>
        <p:spPr>
          <a:xfrm>
            <a:off x="1295401" y="2556932"/>
            <a:ext cx="9601196" cy="3318936"/>
          </a:xfrm>
        </p:spPr>
        <p:txBody>
          <a:bodyPr>
            <a:normAutofit/>
          </a:bodyPr>
          <a:lstStyle/>
          <a:p>
            <a:pPr>
              <a:lnSpc>
                <a:spcPct val="90000"/>
              </a:lnSpc>
            </a:pPr>
            <a:r>
              <a:rPr lang="tr-TR" sz="1700">
                <a:solidFill>
                  <a:srgbClr val="FFFFFF"/>
                </a:solidFill>
              </a:rPr>
              <a:t>Uygulamada bulunmayan ve geliştirilmesi gereken özellikler:</a:t>
            </a:r>
          </a:p>
          <a:p>
            <a:pPr>
              <a:lnSpc>
                <a:spcPct val="90000"/>
              </a:lnSpc>
            </a:pPr>
            <a:r>
              <a:rPr lang="tr-TR" sz="1700" b="1">
                <a:solidFill>
                  <a:srgbClr val="FFFFFF"/>
                </a:solidFill>
              </a:rPr>
              <a:t>Müzik karıştırma özelliği</a:t>
            </a:r>
          </a:p>
          <a:p>
            <a:pPr>
              <a:lnSpc>
                <a:spcPct val="90000"/>
              </a:lnSpc>
            </a:pPr>
            <a:r>
              <a:rPr lang="tr-TR" sz="1700" b="1">
                <a:solidFill>
                  <a:srgbClr val="FFFFFF"/>
                </a:solidFill>
              </a:rPr>
              <a:t>Paylaşma özelliği</a:t>
            </a:r>
          </a:p>
          <a:p>
            <a:pPr>
              <a:lnSpc>
                <a:spcPct val="90000"/>
              </a:lnSpc>
            </a:pPr>
            <a:r>
              <a:rPr lang="tr-TR" sz="1700" b="1">
                <a:solidFill>
                  <a:srgbClr val="FFFFFF"/>
                </a:solidFill>
              </a:rPr>
              <a:t>Favori özelliği eklenebilir</a:t>
            </a:r>
          </a:p>
          <a:p>
            <a:pPr>
              <a:lnSpc>
                <a:spcPct val="90000"/>
              </a:lnSpc>
            </a:pPr>
            <a:r>
              <a:rPr lang="tr-TR" sz="1700" b="1">
                <a:solidFill>
                  <a:srgbClr val="FFFFFF"/>
                </a:solidFill>
              </a:rPr>
              <a:t>Müzik çalma geçmişi</a:t>
            </a:r>
          </a:p>
          <a:p>
            <a:pPr>
              <a:lnSpc>
                <a:spcPct val="90000"/>
              </a:lnSpc>
            </a:pPr>
            <a:r>
              <a:rPr lang="tr-TR" sz="1700" b="1">
                <a:solidFill>
                  <a:srgbClr val="FFFFFF"/>
                </a:solidFill>
              </a:rPr>
              <a:t>radyo özelliği eklenebilir </a:t>
            </a:r>
          </a:p>
          <a:p>
            <a:pPr>
              <a:lnSpc>
                <a:spcPct val="90000"/>
              </a:lnSpc>
            </a:pPr>
            <a:r>
              <a:rPr lang="tr-TR" sz="1700" b="1">
                <a:solidFill>
                  <a:srgbClr val="FFFFFF"/>
                </a:solidFill>
              </a:rPr>
              <a:t>Ve akla gelmeyen bir sürü özellik…</a:t>
            </a:r>
          </a:p>
          <a:p>
            <a:pPr>
              <a:lnSpc>
                <a:spcPct val="90000"/>
              </a:lnSpc>
            </a:pPr>
            <a:br>
              <a:rPr lang="tr-TR" sz="1700">
                <a:solidFill>
                  <a:srgbClr val="FFFFFF"/>
                </a:solidFill>
              </a:rPr>
            </a:br>
            <a:endParaRPr lang="tr-TR" sz="1700">
              <a:solidFill>
                <a:srgbClr val="FFFFFF"/>
              </a:solidFill>
            </a:endParaRPr>
          </a:p>
          <a:p>
            <a:pPr>
              <a:lnSpc>
                <a:spcPct val="90000"/>
              </a:lnSpc>
            </a:pPr>
            <a:endParaRPr lang="tr-TR" sz="1700">
              <a:solidFill>
                <a:srgbClr val="FFFFFF"/>
              </a:solidFill>
            </a:endParaRPr>
          </a:p>
          <a:p>
            <a:pPr>
              <a:lnSpc>
                <a:spcPct val="90000"/>
              </a:lnSpc>
            </a:pPr>
            <a:endParaRPr lang="tr-TR" sz="1700">
              <a:solidFill>
                <a:srgbClr val="FFFFFF"/>
              </a:solidFill>
            </a:endParaRPr>
          </a:p>
        </p:txBody>
      </p:sp>
    </p:spTree>
    <p:extLst>
      <p:ext uri="{BB962C8B-B14F-4D97-AF65-F5344CB8AC3E}">
        <p14:creationId xmlns:p14="http://schemas.microsoft.com/office/powerpoint/2010/main" val="278087555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FFD6FB31-386D-40E4-4916-922E50AC0FA7}"/>
            </a:ext>
          </a:extLst>
        </p:cNvPr>
        <p:cNvGrpSpPr/>
        <p:nvPr/>
      </p:nvGrpSpPr>
      <p:grpSpPr>
        <a:xfrm>
          <a:off x="0" y="0"/>
          <a:ext cx="0" cy="0"/>
          <a:chOff x="0" y="0"/>
          <a:chExt cx="0" cy="0"/>
        </a:xfrm>
      </p:grpSpPr>
      <p:sp useBgFill="1">
        <p:nvSpPr>
          <p:cNvPr id="8224" name="Rectangle 8213">
            <a:extLst>
              <a:ext uri="{FF2B5EF4-FFF2-40B4-BE49-F238E27FC236}">
                <a16:creationId xmlns:a16="http://schemas.microsoft.com/office/drawing/2014/main" id="{716A5F20-F491-4175-9A2F-03158CD58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58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Şehir Sokakta Müzik Dinleyen Adam · Ücretsiz Stok Fotoğraf">
            <a:extLst>
              <a:ext uri="{FF2B5EF4-FFF2-40B4-BE49-F238E27FC236}">
                <a16:creationId xmlns:a16="http://schemas.microsoft.com/office/drawing/2014/main" id="{C9BA76CA-4D26-0BC6-2AB4-C8E010DAC6B6}"/>
              </a:ext>
            </a:extLst>
          </p:cNvPr>
          <p:cNvPicPr>
            <a:picLocks noChangeAspect="1" noChangeArrowheads="1"/>
          </p:cNvPicPr>
          <p:nvPr/>
        </p:nvPicPr>
        <p:blipFill>
          <a:blip r:embed="rId3">
            <a:alphaModFix amt="75000"/>
            <a:extLst>
              <a:ext uri="{28A0092B-C50C-407E-A947-70E740481C1C}">
                <a14:useLocalDpi xmlns:a14="http://schemas.microsoft.com/office/drawing/2010/main" val="0"/>
              </a:ext>
            </a:extLst>
          </a:blip>
          <a:srcRect b="1573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8225" name="Group 8215">
            <a:extLst>
              <a:ext uri="{FF2B5EF4-FFF2-40B4-BE49-F238E27FC236}">
                <a16:creationId xmlns:a16="http://schemas.microsoft.com/office/drawing/2014/main" id="{FEEDBBF7-3B1A-48CD-8318-49B309FED1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981" y="893"/>
            <a:ext cx="12229962" cy="6856214"/>
            <a:chOff x="-15736" y="0"/>
            <a:chExt cx="12229962" cy="6856214"/>
          </a:xfrm>
        </p:grpSpPr>
        <p:pic>
          <p:nvPicPr>
            <p:cNvPr id="8217" name="Picture 8216">
              <a:extLst>
                <a:ext uri="{FF2B5EF4-FFF2-40B4-BE49-F238E27FC236}">
                  <a16:creationId xmlns:a16="http://schemas.microsoft.com/office/drawing/2014/main" id="{0D9E0460-F1E5-46B2-9342-BA24C3846A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226" name="Rectangle 8217">
              <a:extLst>
                <a:ext uri="{FF2B5EF4-FFF2-40B4-BE49-F238E27FC236}">
                  <a16:creationId xmlns:a16="http://schemas.microsoft.com/office/drawing/2014/main" id="{77F9F67A-4BEC-4A93-8DE8-4EFD59996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8219" name="Picture 8218">
              <a:extLst>
                <a:ext uri="{FF2B5EF4-FFF2-40B4-BE49-F238E27FC236}">
                  <a16:creationId xmlns:a16="http://schemas.microsoft.com/office/drawing/2014/main" id="{83CDC39B-CA99-4891-8993-FEAAC59D8F2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220" name="Picture 8219">
              <a:extLst>
                <a:ext uri="{FF2B5EF4-FFF2-40B4-BE49-F238E27FC236}">
                  <a16:creationId xmlns:a16="http://schemas.microsoft.com/office/drawing/2014/main" id="{51FC4B48-01E0-469E-BF87-E2005781361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Başlık 1">
            <a:extLst>
              <a:ext uri="{FF2B5EF4-FFF2-40B4-BE49-F238E27FC236}">
                <a16:creationId xmlns:a16="http://schemas.microsoft.com/office/drawing/2014/main" id="{6D880199-3D5E-7FBF-E2F3-DF1BED13D901}"/>
              </a:ext>
            </a:extLst>
          </p:cNvPr>
          <p:cNvSpPr>
            <a:spLocks noGrp="1"/>
          </p:cNvSpPr>
          <p:nvPr>
            <p:ph type="title"/>
          </p:nvPr>
        </p:nvSpPr>
        <p:spPr>
          <a:xfrm>
            <a:off x="1295401" y="982132"/>
            <a:ext cx="6534148" cy="1303867"/>
          </a:xfrm>
        </p:spPr>
        <p:txBody>
          <a:bodyPr>
            <a:normAutofit/>
          </a:bodyPr>
          <a:lstStyle/>
          <a:p>
            <a:pPr>
              <a:lnSpc>
                <a:spcPct val="90000"/>
              </a:lnSpc>
            </a:pPr>
            <a:r>
              <a:rPr lang="tr-TR" sz="4100" b="1"/>
              <a:t>Sonuç</a:t>
            </a:r>
            <a:br>
              <a:rPr lang="tr-TR" sz="4100" b="1"/>
            </a:br>
            <a:endParaRPr lang="tr-TR" sz="4100"/>
          </a:p>
        </p:txBody>
      </p:sp>
      <p:cxnSp>
        <p:nvCxnSpPr>
          <p:cNvPr id="8227" name="Straight Connector 8221">
            <a:extLst>
              <a:ext uri="{FF2B5EF4-FFF2-40B4-BE49-F238E27FC236}">
                <a16:creationId xmlns:a16="http://schemas.microsoft.com/office/drawing/2014/main" id="{9AD184A2-49E6-4010-9845-7070BBFD7F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515" y="2421466"/>
            <a:ext cx="6217920"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0CDEB2EC-EBCC-8220-424C-9A740D338ECA}"/>
              </a:ext>
            </a:extLst>
          </p:cNvPr>
          <p:cNvSpPr>
            <a:spLocks noGrp="1"/>
          </p:cNvSpPr>
          <p:nvPr>
            <p:ph idx="1"/>
          </p:nvPr>
        </p:nvSpPr>
        <p:spPr>
          <a:xfrm>
            <a:off x="1295401" y="2556932"/>
            <a:ext cx="6534149" cy="3318936"/>
          </a:xfrm>
        </p:spPr>
        <p:txBody>
          <a:bodyPr>
            <a:normAutofit/>
          </a:bodyPr>
          <a:lstStyle/>
          <a:p>
            <a:r>
              <a:rPr lang="tr-TR" sz="2000"/>
              <a:t>Bu proje, basit ama güçlü bir müzik uygulaması olarak kullanıcıların ihtiyaçlarını karşılamaktadır</a:t>
            </a:r>
          </a:p>
          <a:p>
            <a:r>
              <a:rPr lang="tr-TR" sz="2000"/>
              <a:t>Genişletilebilir yapısıyla farklı müzik deneyimleri için sağlam bir temel oluşturur</a:t>
            </a:r>
          </a:p>
          <a:p>
            <a:r>
              <a:rPr lang="tr-TR" sz="2000"/>
              <a:t>Kullanıcı dostu ve fonksiyonel tasarımı ile iOS ekosisteminde başarılı bir ürün olma potansiyeline sahiptir</a:t>
            </a:r>
          </a:p>
          <a:p>
            <a:endParaRPr lang="tr-TR" sz="2000"/>
          </a:p>
        </p:txBody>
      </p:sp>
      <p:pic>
        <p:nvPicPr>
          <p:cNvPr id="8198" name="Picture 6" descr="Müzik Dinlerken Neden Duygusal Olarak Etkileniriz? - Fizikist">
            <a:extLst>
              <a:ext uri="{FF2B5EF4-FFF2-40B4-BE49-F238E27FC236}">
                <a16:creationId xmlns:a16="http://schemas.microsoft.com/office/drawing/2014/main" id="{D74055D9-146D-06C3-EECA-2FAAC2EB14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8142" r="14137" b="-5"/>
          <a:stretch>
            <a:fillRect/>
          </a:stretch>
        </p:blipFill>
        <p:spPr bwMode="auto">
          <a:xfrm>
            <a:off x="8139422" y="1094233"/>
            <a:ext cx="2931933" cy="225411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üzik dinlemek için 5 psikolojik sebep - Sağlık Haberleri">
            <a:extLst>
              <a:ext uri="{FF2B5EF4-FFF2-40B4-BE49-F238E27FC236}">
                <a16:creationId xmlns:a16="http://schemas.microsoft.com/office/drawing/2014/main" id="{B5922D88-3814-0317-712A-DA36661A73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8228"/>
          <a:stretch>
            <a:fillRect/>
          </a:stretch>
        </p:blipFill>
        <p:spPr bwMode="auto">
          <a:xfrm>
            <a:off x="8129872" y="3510103"/>
            <a:ext cx="2941483" cy="225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31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4" name="Rectangle 1073">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Üzerinde Mutabakata Varılamayan Bir Cümle: Kulağa Hoş Gelen Her Müziği  Dinlerim - Ekşi Şeyler">
            <a:extLst>
              <a:ext uri="{FF2B5EF4-FFF2-40B4-BE49-F238E27FC236}">
                <a16:creationId xmlns:a16="http://schemas.microsoft.com/office/drawing/2014/main" id="{6336108D-C09F-FD3D-2AEB-291DD05E1066}"/>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l="1333"/>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6B41A96F-6960-6D3B-CDD7-C6279BC7113F}"/>
              </a:ext>
            </a:extLst>
          </p:cNvPr>
          <p:cNvSpPr>
            <a:spLocks noGrp="1"/>
          </p:cNvSpPr>
          <p:nvPr>
            <p:ph type="title"/>
          </p:nvPr>
        </p:nvSpPr>
        <p:spPr>
          <a:xfrm>
            <a:off x="1295402" y="982132"/>
            <a:ext cx="9601196" cy="1303867"/>
          </a:xfrm>
        </p:spPr>
        <p:txBody>
          <a:bodyPr>
            <a:normAutofit/>
          </a:bodyPr>
          <a:lstStyle/>
          <a:p>
            <a:r>
              <a:rPr lang="tr-TR" dirty="0">
                <a:solidFill>
                  <a:srgbClr val="FFFFFF"/>
                </a:solidFill>
              </a:rPr>
              <a:t>İçindekiler </a:t>
            </a:r>
          </a:p>
        </p:txBody>
      </p:sp>
      <p:cxnSp>
        <p:nvCxnSpPr>
          <p:cNvPr id="1076" name="Straight Connector 1075">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09A1ED9F-AB37-8E7D-8311-349F044361D3}"/>
              </a:ext>
            </a:extLst>
          </p:cNvPr>
          <p:cNvSpPr>
            <a:spLocks noGrp="1"/>
          </p:cNvSpPr>
          <p:nvPr>
            <p:ph idx="1"/>
          </p:nvPr>
        </p:nvSpPr>
        <p:spPr>
          <a:xfrm>
            <a:off x="1295401" y="2556932"/>
            <a:ext cx="9601196" cy="3318936"/>
          </a:xfrm>
        </p:spPr>
        <p:txBody>
          <a:bodyPr>
            <a:normAutofit fontScale="62500" lnSpcReduction="20000"/>
          </a:bodyPr>
          <a:lstStyle/>
          <a:p>
            <a:pPr>
              <a:lnSpc>
                <a:spcPct val="90000"/>
              </a:lnSpc>
            </a:pPr>
            <a:endParaRPr lang="tr-TR" sz="800" b="1" dirty="0">
              <a:solidFill>
                <a:srgbClr val="FFFFFF"/>
              </a:solidFill>
            </a:endParaRPr>
          </a:p>
          <a:p>
            <a:pPr>
              <a:lnSpc>
                <a:spcPct val="90000"/>
              </a:lnSpc>
            </a:pPr>
            <a:r>
              <a:rPr lang="tr-TR" b="1" dirty="0">
                <a:solidFill>
                  <a:srgbClr val="FFFFFF"/>
                </a:solidFill>
              </a:rPr>
              <a:t>1. Projenin Amacı</a:t>
            </a:r>
          </a:p>
          <a:p>
            <a:pPr>
              <a:lnSpc>
                <a:spcPct val="90000"/>
              </a:lnSpc>
            </a:pPr>
            <a:r>
              <a:rPr lang="tr-TR" b="1" dirty="0">
                <a:solidFill>
                  <a:srgbClr val="FFFFFF"/>
                </a:solidFill>
              </a:rPr>
              <a:t>2.Kullanımı</a:t>
            </a:r>
          </a:p>
          <a:p>
            <a:pPr>
              <a:lnSpc>
                <a:spcPct val="90000"/>
              </a:lnSpc>
            </a:pPr>
            <a:r>
              <a:rPr lang="tr-TR" b="1" dirty="0">
                <a:solidFill>
                  <a:srgbClr val="FFFFFF"/>
                </a:solidFill>
              </a:rPr>
              <a:t>3. Hedef Kullanıcı Kitlesi</a:t>
            </a:r>
          </a:p>
          <a:p>
            <a:pPr>
              <a:lnSpc>
                <a:spcPct val="90000"/>
              </a:lnSpc>
            </a:pPr>
            <a:r>
              <a:rPr lang="tr-TR" b="1" dirty="0">
                <a:solidFill>
                  <a:srgbClr val="FFFFFF"/>
                </a:solidFill>
              </a:rPr>
              <a:t>4. Uygulamanın Kullanım Alanları</a:t>
            </a:r>
          </a:p>
          <a:p>
            <a:pPr>
              <a:lnSpc>
                <a:spcPct val="90000"/>
              </a:lnSpc>
            </a:pPr>
            <a:r>
              <a:rPr lang="tr-TR" b="1" dirty="0">
                <a:solidFill>
                  <a:srgbClr val="FFFFFF"/>
                </a:solidFill>
              </a:rPr>
              <a:t>5. Öne Çıkan Özellikler</a:t>
            </a:r>
          </a:p>
          <a:p>
            <a:pPr>
              <a:lnSpc>
                <a:spcPct val="90000"/>
              </a:lnSpc>
            </a:pPr>
            <a:r>
              <a:rPr lang="tr-TR" b="1" dirty="0">
                <a:solidFill>
                  <a:srgbClr val="FFFFFF"/>
                </a:solidFill>
              </a:rPr>
              <a:t>6. Projenin Avantajları</a:t>
            </a:r>
          </a:p>
          <a:p>
            <a:pPr>
              <a:lnSpc>
                <a:spcPct val="90000"/>
              </a:lnSpc>
            </a:pPr>
            <a:r>
              <a:rPr lang="tr-TR" b="1" dirty="0">
                <a:solidFill>
                  <a:srgbClr val="FFFFFF"/>
                </a:solidFill>
              </a:rPr>
              <a:t>7. Potansiyel Geliştirme Alanları</a:t>
            </a:r>
          </a:p>
          <a:p>
            <a:pPr>
              <a:lnSpc>
                <a:spcPct val="90000"/>
              </a:lnSpc>
            </a:pPr>
            <a:r>
              <a:rPr lang="tr-TR" b="1" dirty="0">
                <a:solidFill>
                  <a:srgbClr val="FFFFFF"/>
                </a:solidFill>
              </a:rPr>
              <a:t>8.Geliştirilmesi gereken yerler</a:t>
            </a:r>
          </a:p>
          <a:p>
            <a:pPr>
              <a:lnSpc>
                <a:spcPct val="90000"/>
              </a:lnSpc>
            </a:pPr>
            <a:r>
              <a:rPr lang="tr-TR" b="1" dirty="0">
                <a:solidFill>
                  <a:srgbClr val="FFFFFF"/>
                </a:solidFill>
              </a:rPr>
              <a:t>9. Sonuç</a:t>
            </a:r>
          </a:p>
          <a:p>
            <a:pPr marL="0" indent="0">
              <a:lnSpc>
                <a:spcPct val="90000"/>
              </a:lnSpc>
              <a:buNone/>
            </a:pPr>
            <a:br>
              <a:rPr lang="tr-TR" sz="800" dirty="0">
                <a:solidFill>
                  <a:srgbClr val="FFFFFF"/>
                </a:solidFill>
              </a:rPr>
            </a:br>
            <a:br>
              <a:rPr lang="tr-TR" sz="800" dirty="0">
                <a:solidFill>
                  <a:srgbClr val="FFFFFF"/>
                </a:solidFill>
              </a:rPr>
            </a:br>
            <a:br>
              <a:rPr lang="tr-TR" sz="800" dirty="0">
                <a:solidFill>
                  <a:srgbClr val="FFFFFF"/>
                </a:solidFill>
              </a:rPr>
            </a:br>
            <a:br>
              <a:rPr lang="tr-TR" sz="800" dirty="0">
                <a:solidFill>
                  <a:srgbClr val="FFFFFF"/>
                </a:solidFill>
              </a:rPr>
            </a:br>
            <a:br>
              <a:rPr lang="tr-TR" sz="800" dirty="0">
                <a:solidFill>
                  <a:srgbClr val="FFFFFF"/>
                </a:solidFill>
              </a:rPr>
            </a:br>
            <a:endParaRPr lang="tr-TR" sz="800" dirty="0">
              <a:solidFill>
                <a:srgbClr val="FFFFFF"/>
              </a:solidFill>
            </a:endParaRPr>
          </a:p>
        </p:txBody>
      </p:sp>
    </p:spTree>
    <p:extLst>
      <p:ext uri="{BB962C8B-B14F-4D97-AF65-F5344CB8AC3E}">
        <p14:creationId xmlns:p14="http://schemas.microsoft.com/office/powerpoint/2010/main" val="7374325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F01BD1-E3CB-4562-A77C-00A3ED246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92030E9-8BC2-4840-8C6B-991B68C51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651493CA-1EAE-4C5B-9C46-8437DD51C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81B01891-F01D-4D0D-A631-E29F0EA8E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14" name="Picture 13">
              <a:extLst>
                <a:ext uri="{FF2B5EF4-FFF2-40B4-BE49-F238E27FC236}">
                  <a16:creationId xmlns:a16="http://schemas.microsoft.com/office/drawing/2014/main" id="{38B1DE3F-E4E6-4E5E-9213-CB6C7AA92C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8AFE6BB3-9290-46EA-8067-AA9277C708B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Başlık 1">
            <a:extLst>
              <a:ext uri="{FF2B5EF4-FFF2-40B4-BE49-F238E27FC236}">
                <a16:creationId xmlns:a16="http://schemas.microsoft.com/office/drawing/2014/main" id="{4864508B-6619-3BA9-B23D-CA174718B8B3}"/>
              </a:ext>
            </a:extLst>
          </p:cNvPr>
          <p:cNvSpPr>
            <a:spLocks noGrp="1"/>
          </p:cNvSpPr>
          <p:nvPr>
            <p:ph type="title"/>
          </p:nvPr>
        </p:nvSpPr>
        <p:spPr>
          <a:xfrm>
            <a:off x="4626508" y="982132"/>
            <a:ext cx="6270090" cy="1303867"/>
          </a:xfrm>
        </p:spPr>
        <p:txBody>
          <a:bodyPr>
            <a:normAutofit/>
          </a:bodyPr>
          <a:lstStyle/>
          <a:p>
            <a:r>
              <a:rPr lang="tr-TR" b="1">
                <a:solidFill>
                  <a:srgbClr val="262626"/>
                </a:solidFill>
              </a:rPr>
              <a:t>1. Projenin Amacı</a:t>
            </a:r>
            <a:endParaRPr lang="tr-TR">
              <a:solidFill>
                <a:srgbClr val="262626"/>
              </a:solidFill>
            </a:endParaRPr>
          </a:p>
        </p:txBody>
      </p:sp>
      <p:sp>
        <p:nvSpPr>
          <p:cNvPr id="17" name="Rectangle 16">
            <a:extLst>
              <a:ext uri="{FF2B5EF4-FFF2-40B4-BE49-F238E27FC236}">
                <a16:creationId xmlns:a16="http://schemas.microsoft.com/office/drawing/2014/main" id="{75325209-1BB3-4A1C-97C2-17DCDC165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3EE5F5-AF73-46E3-90B6-27EEFDAC35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8ABE2EEE-DF3B-9027-2EEE-1436C77A9044}"/>
              </a:ext>
            </a:extLst>
          </p:cNvPr>
          <p:cNvSpPr>
            <a:spLocks noGrp="1"/>
          </p:cNvSpPr>
          <p:nvPr>
            <p:ph idx="1"/>
          </p:nvPr>
        </p:nvSpPr>
        <p:spPr>
          <a:xfrm>
            <a:off x="4636482" y="2556932"/>
            <a:ext cx="6260114" cy="3318936"/>
          </a:xfrm>
        </p:spPr>
        <p:txBody>
          <a:bodyPr>
            <a:normAutofit/>
          </a:bodyPr>
          <a:lstStyle/>
          <a:p>
            <a:r>
              <a:rPr lang="tr-TR">
                <a:solidFill>
                  <a:srgbClr val="262626"/>
                </a:solidFill>
              </a:rPr>
              <a:t>Kullanıcılara kolay, şık ve fonksiyonel bir müzik dinleme deneyimi sunmak</a:t>
            </a:r>
          </a:p>
          <a:p>
            <a:r>
              <a:rPr lang="tr-TR">
                <a:solidFill>
                  <a:srgbClr val="262626"/>
                </a:solidFill>
              </a:rPr>
              <a:t>Şarkı ekleme, oynatma, durdurma, ses ayarı ve liste yönetimi gibi temel müzik çalar işlevlerini sağlamak</a:t>
            </a:r>
          </a:p>
          <a:p>
            <a:r>
              <a:rPr lang="tr-TR">
                <a:solidFill>
                  <a:srgbClr val="262626"/>
                </a:solidFill>
              </a:rPr>
              <a:t>Basit ve kullanıcı dostu arayüzle müzik keyfini artırmak</a:t>
            </a:r>
          </a:p>
          <a:p>
            <a:endParaRPr lang="tr-TR">
              <a:solidFill>
                <a:srgbClr val="262626"/>
              </a:solidFill>
            </a:endParaRPr>
          </a:p>
        </p:txBody>
      </p:sp>
      <p:pic>
        <p:nvPicPr>
          <p:cNvPr id="5" name="Resim 4">
            <a:extLst>
              <a:ext uri="{FF2B5EF4-FFF2-40B4-BE49-F238E27FC236}">
                <a16:creationId xmlns:a16="http://schemas.microsoft.com/office/drawing/2014/main" id="{B616D164-1A03-352B-3D9C-D5E086B545D6}"/>
              </a:ext>
            </a:extLst>
          </p:cNvPr>
          <p:cNvPicPr>
            <a:picLocks noChangeAspect="1"/>
          </p:cNvPicPr>
          <p:nvPr/>
        </p:nvPicPr>
        <p:blipFill>
          <a:blip r:embed="rId5"/>
          <a:stretch>
            <a:fillRect/>
          </a:stretch>
        </p:blipFill>
        <p:spPr>
          <a:xfrm>
            <a:off x="1538330" y="1090414"/>
            <a:ext cx="2147887" cy="4485293"/>
          </a:xfrm>
          <a:prstGeom prst="rect">
            <a:avLst/>
          </a:prstGeom>
        </p:spPr>
      </p:pic>
    </p:spTree>
    <p:extLst>
      <p:ext uri="{BB962C8B-B14F-4D97-AF65-F5344CB8AC3E}">
        <p14:creationId xmlns:p14="http://schemas.microsoft.com/office/powerpoint/2010/main" val="1693990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E7A840DB-541D-477F-842D-53ABAFE84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8ED2052-C21A-41B5-8C4F-81DA454934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1" name="Picture 40">
              <a:extLst>
                <a:ext uri="{FF2B5EF4-FFF2-40B4-BE49-F238E27FC236}">
                  <a16:creationId xmlns:a16="http://schemas.microsoft.com/office/drawing/2014/main" id="{2775F2DA-7CE3-45D4-9FB9-933A99725D8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 name="Rectangle 41">
              <a:extLst>
                <a:ext uri="{FF2B5EF4-FFF2-40B4-BE49-F238E27FC236}">
                  <a16:creationId xmlns:a16="http://schemas.microsoft.com/office/drawing/2014/main" id="{4A6FA79A-D9AC-44AA-A749-3977E0D2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tr-TR"/>
            </a:p>
          </p:txBody>
        </p:sp>
        <p:pic>
          <p:nvPicPr>
            <p:cNvPr id="43" name="Picture 42">
              <a:extLst>
                <a:ext uri="{FF2B5EF4-FFF2-40B4-BE49-F238E27FC236}">
                  <a16:creationId xmlns:a16="http://schemas.microsoft.com/office/drawing/2014/main" id="{AB30018D-05A6-4675-B839-8CEE52B2405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4" name="Picture 43">
              <a:extLst>
                <a:ext uri="{FF2B5EF4-FFF2-40B4-BE49-F238E27FC236}">
                  <a16:creationId xmlns:a16="http://schemas.microsoft.com/office/drawing/2014/main" id="{44789756-C35A-4A8C-9473-C1E6EC457F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Başlık 1">
            <a:extLst>
              <a:ext uri="{FF2B5EF4-FFF2-40B4-BE49-F238E27FC236}">
                <a16:creationId xmlns:a16="http://schemas.microsoft.com/office/drawing/2014/main" id="{AEAF3078-CB0B-27EC-2B50-85BDD3643430}"/>
              </a:ext>
            </a:extLst>
          </p:cNvPr>
          <p:cNvSpPr>
            <a:spLocks noGrp="1"/>
          </p:cNvSpPr>
          <p:nvPr>
            <p:ph type="title"/>
          </p:nvPr>
        </p:nvSpPr>
        <p:spPr>
          <a:xfrm>
            <a:off x="1253810" y="127389"/>
            <a:ext cx="4842190" cy="1111228"/>
          </a:xfrm>
        </p:spPr>
        <p:txBody>
          <a:bodyPr anchor="b">
            <a:normAutofit/>
          </a:bodyPr>
          <a:lstStyle/>
          <a:p>
            <a:r>
              <a:rPr lang="tr-TR" dirty="0"/>
              <a:t>2-Kullanımı</a:t>
            </a:r>
          </a:p>
        </p:txBody>
      </p:sp>
      <p:cxnSp>
        <p:nvCxnSpPr>
          <p:cNvPr id="46" name="Straight Connector 45">
            <a:extLst>
              <a:ext uri="{FF2B5EF4-FFF2-40B4-BE49-F238E27FC236}">
                <a16:creationId xmlns:a16="http://schemas.microsoft.com/office/drawing/2014/main" id="{9D5625B5-1365-46E1-9349-B812E390AC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9866" y="2554859"/>
            <a:ext cx="4663440" cy="0"/>
          </a:xfrm>
          <a:prstGeom prst="line">
            <a:avLst/>
          </a:prstGeom>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F82F595E-CCD1-453B-9C3F-92ED93BC9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9273" y="2926059"/>
            <a:ext cx="5004626" cy="2342908"/>
          </a:xfrm>
          <a:prstGeom prst="rect">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a:extLst>
              <a:ext uri="{FF2B5EF4-FFF2-40B4-BE49-F238E27FC236}">
                <a16:creationId xmlns:a16="http://schemas.microsoft.com/office/drawing/2014/main" id="{A00B91D1-7072-4272-17D6-DAC8D8F8982A}"/>
              </a:ext>
            </a:extLst>
          </p:cNvPr>
          <p:cNvPicPr>
            <a:picLocks noChangeAspect="1"/>
          </p:cNvPicPr>
          <p:nvPr/>
        </p:nvPicPr>
        <p:blipFill>
          <a:blip r:embed="rId5"/>
          <a:stretch>
            <a:fillRect/>
          </a:stretch>
        </p:blipFill>
        <p:spPr>
          <a:xfrm>
            <a:off x="2674735" y="1609815"/>
            <a:ext cx="1935367" cy="4103016"/>
          </a:xfrm>
          <a:prstGeom prst="rect">
            <a:avLst/>
          </a:prstGeom>
          <a:ln w="57150" cmpd="thickThin">
            <a:noFill/>
            <a:miter lim="800000"/>
          </a:ln>
        </p:spPr>
      </p:pic>
      <p:pic>
        <p:nvPicPr>
          <p:cNvPr id="7" name="Resim 6">
            <a:extLst>
              <a:ext uri="{FF2B5EF4-FFF2-40B4-BE49-F238E27FC236}">
                <a16:creationId xmlns:a16="http://schemas.microsoft.com/office/drawing/2014/main" id="{1AA2B878-DBAF-0A11-1D06-B27E197579D1}"/>
              </a:ext>
            </a:extLst>
          </p:cNvPr>
          <p:cNvPicPr>
            <a:picLocks noChangeAspect="1"/>
          </p:cNvPicPr>
          <p:nvPr/>
        </p:nvPicPr>
        <p:blipFill>
          <a:blip r:embed="rId6"/>
          <a:stretch>
            <a:fillRect/>
          </a:stretch>
        </p:blipFill>
        <p:spPr>
          <a:xfrm>
            <a:off x="636467" y="1609815"/>
            <a:ext cx="1979704" cy="4103016"/>
          </a:xfrm>
          <a:prstGeom prst="rect">
            <a:avLst/>
          </a:prstGeom>
          <a:ln w="57150" cmpd="thickThin">
            <a:noFill/>
            <a:miter lim="800000"/>
          </a:ln>
        </p:spPr>
      </p:pic>
      <p:pic>
        <p:nvPicPr>
          <p:cNvPr id="4" name="Resim 3">
            <a:extLst>
              <a:ext uri="{FF2B5EF4-FFF2-40B4-BE49-F238E27FC236}">
                <a16:creationId xmlns:a16="http://schemas.microsoft.com/office/drawing/2014/main" id="{8E428C3D-7AE4-CF84-081B-3FBEA502720D}"/>
              </a:ext>
            </a:extLst>
          </p:cNvPr>
          <p:cNvPicPr>
            <a:picLocks noChangeAspect="1"/>
          </p:cNvPicPr>
          <p:nvPr/>
        </p:nvPicPr>
        <p:blipFill>
          <a:blip r:embed="rId7"/>
          <a:stretch>
            <a:fillRect/>
          </a:stretch>
        </p:blipFill>
        <p:spPr>
          <a:xfrm>
            <a:off x="4682605" y="1609815"/>
            <a:ext cx="2002646" cy="4107994"/>
          </a:xfrm>
          <a:prstGeom prst="rect">
            <a:avLst/>
          </a:prstGeom>
          <a:ln w="57150" cmpd="thickThin">
            <a:noFill/>
            <a:miter lim="800000"/>
          </a:ln>
        </p:spPr>
      </p:pic>
      <p:sp>
        <p:nvSpPr>
          <p:cNvPr id="9" name="Content Placeholder 8">
            <a:extLst>
              <a:ext uri="{FF2B5EF4-FFF2-40B4-BE49-F238E27FC236}">
                <a16:creationId xmlns:a16="http://schemas.microsoft.com/office/drawing/2014/main" id="{EC0ABA3B-14FD-78B6-0677-4F840C9E0570}"/>
              </a:ext>
            </a:extLst>
          </p:cNvPr>
          <p:cNvSpPr>
            <a:spLocks noGrp="1"/>
          </p:cNvSpPr>
          <p:nvPr>
            <p:ph idx="1"/>
          </p:nvPr>
        </p:nvSpPr>
        <p:spPr>
          <a:xfrm>
            <a:off x="6796079" y="1158023"/>
            <a:ext cx="4467665" cy="4696335"/>
          </a:xfrm>
        </p:spPr>
        <p:txBody>
          <a:bodyPr>
            <a:normAutofit lnSpcReduction="10000"/>
          </a:bodyPr>
          <a:lstStyle/>
          <a:p>
            <a:r>
              <a:rPr lang="tr-TR" dirty="0"/>
              <a:t>Uygulama açıldığında 1. panel bizi karşılıyor. Bu panelde yer alan '+' butonuna basarak, 3. panele geçiş yapıp eklemek istediğimiz müzikleri listeye ekleyebiliyoruz. Müzik dosyasının üstüne tıkladığımızda ise 2. panele geçiş yaparak müziğin çalmasını sağlayabiliyoruz. Ayrıca, listede bulunan müziklere uzun basıp sola kaydırdığımızda, müziği listeden kaldırma işlemini gerçekleştirebiliyoruz.</a:t>
            </a:r>
            <a:r>
              <a:rPr lang="en-US" sz="2000" dirty="0"/>
              <a:t>.</a:t>
            </a:r>
          </a:p>
        </p:txBody>
      </p:sp>
      <p:sp>
        <p:nvSpPr>
          <p:cNvPr id="10" name="Metin kutusu 9">
            <a:extLst>
              <a:ext uri="{FF2B5EF4-FFF2-40B4-BE49-F238E27FC236}">
                <a16:creationId xmlns:a16="http://schemas.microsoft.com/office/drawing/2014/main" id="{21C39E31-06AA-A8C3-91FF-9AC10A638210}"/>
              </a:ext>
            </a:extLst>
          </p:cNvPr>
          <p:cNvSpPr txBox="1"/>
          <p:nvPr/>
        </p:nvSpPr>
        <p:spPr>
          <a:xfrm>
            <a:off x="1102107" y="1238616"/>
            <a:ext cx="1017801" cy="400110"/>
          </a:xfrm>
          <a:prstGeom prst="rect">
            <a:avLst/>
          </a:prstGeom>
          <a:noFill/>
        </p:spPr>
        <p:txBody>
          <a:bodyPr wrap="square" rtlCol="0">
            <a:spAutoFit/>
          </a:bodyPr>
          <a:lstStyle/>
          <a:p>
            <a:r>
              <a:rPr lang="tr-TR" sz="2000" dirty="0">
                <a:solidFill>
                  <a:srgbClr val="FF0000"/>
                </a:solidFill>
              </a:rPr>
              <a:t>1. Panel</a:t>
            </a:r>
          </a:p>
        </p:txBody>
      </p:sp>
      <p:sp>
        <p:nvSpPr>
          <p:cNvPr id="11" name="Metin kutusu 10">
            <a:extLst>
              <a:ext uri="{FF2B5EF4-FFF2-40B4-BE49-F238E27FC236}">
                <a16:creationId xmlns:a16="http://schemas.microsoft.com/office/drawing/2014/main" id="{AABC60FA-8A85-1ABD-72D2-4701AA34A6C8}"/>
              </a:ext>
            </a:extLst>
          </p:cNvPr>
          <p:cNvSpPr txBox="1"/>
          <p:nvPr/>
        </p:nvSpPr>
        <p:spPr>
          <a:xfrm>
            <a:off x="3148036" y="1238616"/>
            <a:ext cx="1017801" cy="369332"/>
          </a:xfrm>
          <a:prstGeom prst="rect">
            <a:avLst/>
          </a:prstGeom>
          <a:noFill/>
        </p:spPr>
        <p:txBody>
          <a:bodyPr wrap="square" rtlCol="0">
            <a:spAutoFit/>
          </a:bodyPr>
          <a:lstStyle/>
          <a:p>
            <a:r>
              <a:rPr lang="tr-TR" dirty="0"/>
              <a:t>2. Panel</a:t>
            </a:r>
          </a:p>
        </p:txBody>
      </p:sp>
      <p:sp>
        <p:nvSpPr>
          <p:cNvPr id="13" name="Metin kutusu 12">
            <a:extLst>
              <a:ext uri="{FF2B5EF4-FFF2-40B4-BE49-F238E27FC236}">
                <a16:creationId xmlns:a16="http://schemas.microsoft.com/office/drawing/2014/main" id="{61D3855E-6F34-7620-112C-D0761F2BF78E}"/>
              </a:ext>
            </a:extLst>
          </p:cNvPr>
          <p:cNvSpPr txBox="1"/>
          <p:nvPr/>
        </p:nvSpPr>
        <p:spPr>
          <a:xfrm>
            <a:off x="5236733" y="1233062"/>
            <a:ext cx="1017801" cy="369332"/>
          </a:xfrm>
          <a:prstGeom prst="rect">
            <a:avLst/>
          </a:prstGeom>
          <a:noFill/>
        </p:spPr>
        <p:txBody>
          <a:bodyPr wrap="square" rtlCol="0">
            <a:spAutoFit/>
          </a:bodyPr>
          <a:lstStyle/>
          <a:p>
            <a:r>
              <a:rPr lang="tr-TR" dirty="0"/>
              <a:t>3. Panel</a:t>
            </a:r>
          </a:p>
        </p:txBody>
      </p:sp>
    </p:spTree>
    <p:extLst>
      <p:ext uri="{BB962C8B-B14F-4D97-AF65-F5344CB8AC3E}">
        <p14:creationId xmlns:p14="http://schemas.microsoft.com/office/powerpoint/2010/main" val="295849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A775-31AC-4011-6F0C-10D573C50F8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4C0745A-58A4-B77B-C5AB-1FD73F590A12}"/>
              </a:ext>
            </a:extLst>
          </p:cNvPr>
          <p:cNvSpPr>
            <a:spLocks noGrp="1"/>
          </p:cNvSpPr>
          <p:nvPr>
            <p:ph type="title"/>
          </p:nvPr>
        </p:nvSpPr>
        <p:spPr>
          <a:xfrm>
            <a:off x="1253810" y="127389"/>
            <a:ext cx="4842190" cy="1111228"/>
          </a:xfrm>
        </p:spPr>
        <p:txBody>
          <a:bodyPr anchor="b">
            <a:normAutofit/>
          </a:bodyPr>
          <a:lstStyle/>
          <a:p>
            <a:r>
              <a:rPr lang="tr-TR" dirty="0"/>
              <a:t>2-Kullanımı</a:t>
            </a:r>
          </a:p>
        </p:txBody>
      </p:sp>
      <p:pic>
        <p:nvPicPr>
          <p:cNvPr id="6" name="Resim 5">
            <a:extLst>
              <a:ext uri="{FF2B5EF4-FFF2-40B4-BE49-F238E27FC236}">
                <a16:creationId xmlns:a16="http://schemas.microsoft.com/office/drawing/2014/main" id="{8D18E8ED-D59C-380C-CFA2-EFD48783D6C7}"/>
              </a:ext>
            </a:extLst>
          </p:cNvPr>
          <p:cNvPicPr>
            <a:picLocks noChangeAspect="1"/>
          </p:cNvPicPr>
          <p:nvPr/>
        </p:nvPicPr>
        <p:blipFill>
          <a:blip r:embed="rId2"/>
          <a:stretch>
            <a:fillRect/>
          </a:stretch>
        </p:blipFill>
        <p:spPr>
          <a:xfrm>
            <a:off x="2674735" y="1609815"/>
            <a:ext cx="1935367" cy="4103016"/>
          </a:xfrm>
          <a:prstGeom prst="rect">
            <a:avLst/>
          </a:prstGeom>
          <a:ln w="57150" cmpd="thickThin">
            <a:noFill/>
            <a:miter lim="800000"/>
          </a:ln>
        </p:spPr>
      </p:pic>
      <p:pic>
        <p:nvPicPr>
          <p:cNvPr id="7" name="Resim 6">
            <a:extLst>
              <a:ext uri="{FF2B5EF4-FFF2-40B4-BE49-F238E27FC236}">
                <a16:creationId xmlns:a16="http://schemas.microsoft.com/office/drawing/2014/main" id="{0D66D90A-1099-0A54-EE15-ADBD42C40AE8}"/>
              </a:ext>
            </a:extLst>
          </p:cNvPr>
          <p:cNvPicPr>
            <a:picLocks noChangeAspect="1"/>
          </p:cNvPicPr>
          <p:nvPr/>
        </p:nvPicPr>
        <p:blipFill>
          <a:blip r:embed="rId3"/>
          <a:stretch>
            <a:fillRect/>
          </a:stretch>
        </p:blipFill>
        <p:spPr>
          <a:xfrm>
            <a:off x="636467" y="1609815"/>
            <a:ext cx="1979704" cy="4103016"/>
          </a:xfrm>
          <a:prstGeom prst="rect">
            <a:avLst/>
          </a:prstGeom>
          <a:ln w="57150" cmpd="thickThin">
            <a:noFill/>
            <a:miter lim="800000"/>
          </a:ln>
        </p:spPr>
      </p:pic>
      <p:pic>
        <p:nvPicPr>
          <p:cNvPr id="4" name="Resim 3">
            <a:extLst>
              <a:ext uri="{FF2B5EF4-FFF2-40B4-BE49-F238E27FC236}">
                <a16:creationId xmlns:a16="http://schemas.microsoft.com/office/drawing/2014/main" id="{619366DA-FFD2-D3B9-CDAB-EF52DEB6E0B8}"/>
              </a:ext>
            </a:extLst>
          </p:cNvPr>
          <p:cNvPicPr>
            <a:picLocks noChangeAspect="1"/>
          </p:cNvPicPr>
          <p:nvPr/>
        </p:nvPicPr>
        <p:blipFill>
          <a:blip r:embed="rId4"/>
          <a:stretch>
            <a:fillRect/>
          </a:stretch>
        </p:blipFill>
        <p:spPr>
          <a:xfrm>
            <a:off x="4682605" y="1609815"/>
            <a:ext cx="2002646" cy="4107994"/>
          </a:xfrm>
          <a:prstGeom prst="rect">
            <a:avLst/>
          </a:prstGeom>
          <a:ln w="57150" cmpd="thickThin">
            <a:noFill/>
            <a:miter lim="800000"/>
          </a:ln>
        </p:spPr>
      </p:pic>
      <p:sp>
        <p:nvSpPr>
          <p:cNvPr id="9" name="Content Placeholder 8">
            <a:extLst>
              <a:ext uri="{FF2B5EF4-FFF2-40B4-BE49-F238E27FC236}">
                <a16:creationId xmlns:a16="http://schemas.microsoft.com/office/drawing/2014/main" id="{62F7C93D-D185-49B9-B4C7-0DAE9BA15875}"/>
              </a:ext>
            </a:extLst>
          </p:cNvPr>
          <p:cNvSpPr>
            <a:spLocks noGrp="1"/>
          </p:cNvSpPr>
          <p:nvPr>
            <p:ph idx="1"/>
          </p:nvPr>
        </p:nvSpPr>
        <p:spPr>
          <a:xfrm>
            <a:off x="6796079" y="1158023"/>
            <a:ext cx="4559780" cy="4696335"/>
          </a:xfrm>
        </p:spPr>
        <p:txBody>
          <a:bodyPr>
            <a:normAutofit/>
          </a:bodyPr>
          <a:lstStyle/>
          <a:p>
            <a:r>
              <a:rPr lang="tr-TR" dirty="0"/>
              <a:t>2. panele geçiş yaptığımızda, ekranın en üstünde müziğin albüm kapağı bizi karşılıyor. Hemen altında müziğin ismi, albüm ismi ve sanatçı gibi bilgiler bulunmakta. Ayrıca, müziğin süresini takip edebildiğimiz bir bölüm, ses seviyesi ayarı ,ileri geri ve </a:t>
            </a:r>
            <a:r>
              <a:rPr lang="tr-TR" dirty="0" err="1"/>
              <a:t>play</a:t>
            </a:r>
            <a:r>
              <a:rPr lang="tr-TR" dirty="0"/>
              <a:t>/</a:t>
            </a:r>
            <a:r>
              <a:rPr lang="tr-TR" dirty="0" err="1"/>
              <a:t>pause</a:t>
            </a:r>
            <a:r>
              <a:rPr lang="tr-TR" dirty="0"/>
              <a:t> butonları ile müziği sarabileceğimiz bir </a:t>
            </a:r>
            <a:r>
              <a:rPr lang="tr-TR" dirty="0" err="1"/>
              <a:t>slider</a:t>
            </a:r>
            <a:r>
              <a:rPr lang="tr-TR" dirty="0"/>
              <a:t> yer alıyor.</a:t>
            </a:r>
            <a:endParaRPr lang="en-US" sz="2000" dirty="0"/>
          </a:p>
        </p:txBody>
      </p:sp>
      <p:sp>
        <p:nvSpPr>
          <p:cNvPr id="10" name="Metin kutusu 9">
            <a:extLst>
              <a:ext uri="{FF2B5EF4-FFF2-40B4-BE49-F238E27FC236}">
                <a16:creationId xmlns:a16="http://schemas.microsoft.com/office/drawing/2014/main" id="{5F65A275-6E35-31EC-B23B-6135F7509A0E}"/>
              </a:ext>
            </a:extLst>
          </p:cNvPr>
          <p:cNvSpPr txBox="1"/>
          <p:nvPr/>
        </p:nvSpPr>
        <p:spPr>
          <a:xfrm>
            <a:off x="1102107" y="1238616"/>
            <a:ext cx="1017801" cy="400110"/>
          </a:xfrm>
          <a:prstGeom prst="rect">
            <a:avLst/>
          </a:prstGeom>
          <a:noFill/>
        </p:spPr>
        <p:txBody>
          <a:bodyPr wrap="square" rtlCol="0">
            <a:spAutoFit/>
          </a:bodyPr>
          <a:lstStyle/>
          <a:p>
            <a:r>
              <a:rPr lang="tr-TR" sz="2000" dirty="0"/>
              <a:t>1. Panel</a:t>
            </a:r>
          </a:p>
        </p:txBody>
      </p:sp>
      <p:sp>
        <p:nvSpPr>
          <p:cNvPr id="11" name="Metin kutusu 10">
            <a:extLst>
              <a:ext uri="{FF2B5EF4-FFF2-40B4-BE49-F238E27FC236}">
                <a16:creationId xmlns:a16="http://schemas.microsoft.com/office/drawing/2014/main" id="{24ACD69F-5011-6740-2438-F8FA9C73CBD9}"/>
              </a:ext>
            </a:extLst>
          </p:cNvPr>
          <p:cNvSpPr txBox="1"/>
          <p:nvPr/>
        </p:nvSpPr>
        <p:spPr>
          <a:xfrm>
            <a:off x="3148036" y="1238616"/>
            <a:ext cx="1017801" cy="400110"/>
          </a:xfrm>
          <a:prstGeom prst="rect">
            <a:avLst/>
          </a:prstGeom>
          <a:noFill/>
        </p:spPr>
        <p:txBody>
          <a:bodyPr wrap="square" rtlCol="0">
            <a:spAutoFit/>
          </a:bodyPr>
          <a:lstStyle/>
          <a:p>
            <a:r>
              <a:rPr lang="tr-TR" sz="2000" dirty="0">
                <a:solidFill>
                  <a:srgbClr val="FF0000"/>
                </a:solidFill>
              </a:rPr>
              <a:t>2. Panel</a:t>
            </a:r>
          </a:p>
        </p:txBody>
      </p:sp>
      <p:sp>
        <p:nvSpPr>
          <p:cNvPr id="13" name="Metin kutusu 12">
            <a:extLst>
              <a:ext uri="{FF2B5EF4-FFF2-40B4-BE49-F238E27FC236}">
                <a16:creationId xmlns:a16="http://schemas.microsoft.com/office/drawing/2014/main" id="{9C99D127-3309-78B8-72E3-F8DF54B9A7D7}"/>
              </a:ext>
            </a:extLst>
          </p:cNvPr>
          <p:cNvSpPr txBox="1"/>
          <p:nvPr/>
        </p:nvSpPr>
        <p:spPr>
          <a:xfrm>
            <a:off x="5236733" y="1233062"/>
            <a:ext cx="1017801" cy="369332"/>
          </a:xfrm>
          <a:prstGeom prst="rect">
            <a:avLst/>
          </a:prstGeom>
          <a:noFill/>
        </p:spPr>
        <p:txBody>
          <a:bodyPr wrap="square" rtlCol="0">
            <a:spAutoFit/>
          </a:bodyPr>
          <a:lstStyle/>
          <a:p>
            <a:r>
              <a:rPr lang="tr-TR" dirty="0"/>
              <a:t>3. Panel</a:t>
            </a:r>
          </a:p>
        </p:txBody>
      </p:sp>
    </p:spTree>
    <p:extLst>
      <p:ext uri="{BB962C8B-B14F-4D97-AF65-F5344CB8AC3E}">
        <p14:creationId xmlns:p14="http://schemas.microsoft.com/office/powerpoint/2010/main" val="165437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F425-7B86-B11C-FBE0-330667B130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295A5F4-67EB-79C1-A6F7-1E8C411652FA}"/>
              </a:ext>
            </a:extLst>
          </p:cNvPr>
          <p:cNvSpPr>
            <a:spLocks noGrp="1"/>
          </p:cNvSpPr>
          <p:nvPr>
            <p:ph type="title"/>
          </p:nvPr>
        </p:nvSpPr>
        <p:spPr>
          <a:xfrm>
            <a:off x="1253810" y="127389"/>
            <a:ext cx="4842190" cy="1111228"/>
          </a:xfrm>
        </p:spPr>
        <p:txBody>
          <a:bodyPr anchor="b">
            <a:normAutofit/>
          </a:bodyPr>
          <a:lstStyle/>
          <a:p>
            <a:r>
              <a:rPr lang="tr-TR" dirty="0"/>
              <a:t>2-Kullanımı</a:t>
            </a:r>
          </a:p>
        </p:txBody>
      </p:sp>
      <p:pic>
        <p:nvPicPr>
          <p:cNvPr id="6" name="Resim 5">
            <a:extLst>
              <a:ext uri="{FF2B5EF4-FFF2-40B4-BE49-F238E27FC236}">
                <a16:creationId xmlns:a16="http://schemas.microsoft.com/office/drawing/2014/main" id="{4AEACF96-5430-CE5A-D248-066DA9117D1C}"/>
              </a:ext>
            </a:extLst>
          </p:cNvPr>
          <p:cNvPicPr>
            <a:picLocks noChangeAspect="1"/>
          </p:cNvPicPr>
          <p:nvPr/>
        </p:nvPicPr>
        <p:blipFill>
          <a:blip r:embed="rId2"/>
          <a:stretch>
            <a:fillRect/>
          </a:stretch>
        </p:blipFill>
        <p:spPr>
          <a:xfrm>
            <a:off x="2674735" y="1609815"/>
            <a:ext cx="1935367" cy="4103016"/>
          </a:xfrm>
          <a:prstGeom prst="rect">
            <a:avLst/>
          </a:prstGeom>
          <a:ln w="57150" cmpd="thickThin">
            <a:noFill/>
            <a:miter lim="800000"/>
          </a:ln>
        </p:spPr>
      </p:pic>
      <p:pic>
        <p:nvPicPr>
          <p:cNvPr id="7" name="Resim 6">
            <a:extLst>
              <a:ext uri="{FF2B5EF4-FFF2-40B4-BE49-F238E27FC236}">
                <a16:creationId xmlns:a16="http://schemas.microsoft.com/office/drawing/2014/main" id="{3C3BEB9C-41C0-5D10-FB9B-E6053E78D44F}"/>
              </a:ext>
            </a:extLst>
          </p:cNvPr>
          <p:cNvPicPr>
            <a:picLocks noChangeAspect="1"/>
          </p:cNvPicPr>
          <p:nvPr/>
        </p:nvPicPr>
        <p:blipFill>
          <a:blip r:embed="rId3"/>
          <a:stretch>
            <a:fillRect/>
          </a:stretch>
        </p:blipFill>
        <p:spPr>
          <a:xfrm>
            <a:off x="636467" y="1609815"/>
            <a:ext cx="1979704" cy="4103016"/>
          </a:xfrm>
          <a:prstGeom prst="rect">
            <a:avLst/>
          </a:prstGeom>
          <a:ln w="57150" cmpd="thickThin">
            <a:noFill/>
            <a:miter lim="800000"/>
          </a:ln>
        </p:spPr>
      </p:pic>
      <p:pic>
        <p:nvPicPr>
          <p:cNvPr id="4" name="Resim 3">
            <a:extLst>
              <a:ext uri="{FF2B5EF4-FFF2-40B4-BE49-F238E27FC236}">
                <a16:creationId xmlns:a16="http://schemas.microsoft.com/office/drawing/2014/main" id="{420BE481-1139-0B7B-320E-49CD80AEE7BB}"/>
              </a:ext>
            </a:extLst>
          </p:cNvPr>
          <p:cNvPicPr>
            <a:picLocks noChangeAspect="1"/>
          </p:cNvPicPr>
          <p:nvPr/>
        </p:nvPicPr>
        <p:blipFill>
          <a:blip r:embed="rId4"/>
          <a:stretch>
            <a:fillRect/>
          </a:stretch>
        </p:blipFill>
        <p:spPr>
          <a:xfrm>
            <a:off x="4682605" y="1609815"/>
            <a:ext cx="2002646" cy="4107994"/>
          </a:xfrm>
          <a:prstGeom prst="rect">
            <a:avLst/>
          </a:prstGeom>
          <a:ln w="57150" cmpd="thickThin">
            <a:noFill/>
            <a:miter lim="800000"/>
          </a:ln>
        </p:spPr>
      </p:pic>
      <p:sp>
        <p:nvSpPr>
          <p:cNvPr id="9" name="Content Placeholder 8">
            <a:extLst>
              <a:ext uri="{FF2B5EF4-FFF2-40B4-BE49-F238E27FC236}">
                <a16:creationId xmlns:a16="http://schemas.microsoft.com/office/drawing/2014/main" id="{E9164876-2B3F-FFCA-5454-2BFF4FD752D9}"/>
              </a:ext>
            </a:extLst>
          </p:cNvPr>
          <p:cNvSpPr>
            <a:spLocks noGrp="1"/>
          </p:cNvSpPr>
          <p:nvPr>
            <p:ph idx="1"/>
          </p:nvPr>
        </p:nvSpPr>
        <p:spPr>
          <a:xfrm>
            <a:off x="6796079" y="1158023"/>
            <a:ext cx="4559780" cy="4696335"/>
          </a:xfrm>
        </p:spPr>
        <p:txBody>
          <a:bodyPr>
            <a:normAutofit/>
          </a:bodyPr>
          <a:lstStyle/>
          <a:p>
            <a:r>
              <a:rPr lang="tr-TR" dirty="0"/>
              <a:t>3. panelimizde ise, uygulamamızın içine kaydedilmiş müziklerin listesi bulunmaktadır. İstediğiniz müziğin üzerine tıklayarak kendi müzik listenize ekleme yapabilirsiniz.</a:t>
            </a:r>
            <a:endParaRPr lang="en-US" sz="2000" dirty="0"/>
          </a:p>
        </p:txBody>
      </p:sp>
      <p:sp>
        <p:nvSpPr>
          <p:cNvPr id="10" name="Metin kutusu 9">
            <a:extLst>
              <a:ext uri="{FF2B5EF4-FFF2-40B4-BE49-F238E27FC236}">
                <a16:creationId xmlns:a16="http://schemas.microsoft.com/office/drawing/2014/main" id="{F4A2ECB1-90BF-42D4-8A0A-26D9197B9D47}"/>
              </a:ext>
            </a:extLst>
          </p:cNvPr>
          <p:cNvSpPr txBox="1"/>
          <p:nvPr/>
        </p:nvSpPr>
        <p:spPr>
          <a:xfrm>
            <a:off x="1102107" y="1238616"/>
            <a:ext cx="1017801" cy="400110"/>
          </a:xfrm>
          <a:prstGeom prst="rect">
            <a:avLst/>
          </a:prstGeom>
          <a:noFill/>
        </p:spPr>
        <p:txBody>
          <a:bodyPr wrap="square" rtlCol="0">
            <a:spAutoFit/>
          </a:bodyPr>
          <a:lstStyle/>
          <a:p>
            <a:r>
              <a:rPr lang="tr-TR" sz="2000" dirty="0"/>
              <a:t>1. Panel</a:t>
            </a:r>
          </a:p>
        </p:txBody>
      </p:sp>
      <p:sp>
        <p:nvSpPr>
          <p:cNvPr id="11" name="Metin kutusu 10">
            <a:extLst>
              <a:ext uri="{FF2B5EF4-FFF2-40B4-BE49-F238E27FC236}">
                <a16:creationId xmlns:a16="http://schemas.microsoft.com/office/drawing/2014/main" id="{BBD40D1F-E8FE-26AE-D05A-398DF6A03D60}"/>
              </a:ext>
            </a:extLst>
          </p:cNvPr>
          <p:cNvSpPr txBox="1"/>
          <p:nvPr/>
        </p:nvSpPr>
        <p:spPr>
          <a:xfrm>
            <a:off x="3148036" y="1238616"/>
            <a:ext cx="1017801" cy="369332"/>
          </a:xfrm>
          <a:prstGeom prst="rect">
            <a:avLst/>
          </a:prstGeom>
          <a:noFill/>
        </p:spPr>
        <p:txBody>
          <a:bodyPr wrap="square" rtlCol="0">
            <a:spAutoFit/>
          </a:bodyPr>
          <a:lstStyle/>
          <a:p>
            <a:r>
              <a:rPr lang="tr-TR" dirty="0"/>
              <a:t>2. Panel</a:t>
            </a:r>
          </a:p>
        </p:txBody>
      </p:sp>
      <p:sp>
        <p:nvSpPr>
          <p:cNvPr id="13" name="Metin kutusu 12">
            <a:extLst>
              <a:ext uri="{FF2B5EF4-FFF2-40B4-BE49-F238E27FC236}">
                <a16:creationId xmlns:a16="http://schemas.microsoft.com/office/drawing/2014/main" id="{8A4C55B7-B26B-CD9D-DF62-3FF0C87387FF}"/>
              </a:ext>
            </a:extLst>
          </p:cNvPr>
          <p:cNvSpPr txBox="1"/>
          <p:nvPr/>
        </p:nvSpPr>
        <p:spPr>
          <a:xfrm>
            <a:off x="5236733" y="1233062"/>
            <a:ext cx="1017801" cy="400110"/>
          </a:xfrm>
          <a:prstGeom prst="rect">
            <a:avLst/>
          </a:prstGeom>
          <a:noFill/>
        </p:spPr>
        <p:txBody>
          <a:bodyPr wrap="square" rtlCol="0">
            <a:spAutoFit/>
          </a:bodyPr>
          <a:lstStyle/>
          <a:p>
            <a:r>
              <a:rPr lang="tr-TR" sz="2000" dirty="0">
                <a:solidFill>
                  <a:srgbClr val="FF0000"/>
                </a:solidFill>
              </a:rPr>
              <a:t>3. Panel</a:t>
            </a:r>
          </a:p>
        </p:txBody>
      </p:sp>
    </p:spTree>
    <p:extLst>
      <p:ext uri="{BB962C8B-B14F-4D97-AF65-F5344CB8AC3E}">
        <p14:creationId xmlns:p14="http://schemas.microsoft.com/office/powerpoint/2010/main" val="1730177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0B78BE18-6882-4FAA-BC8C-CA216E96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4" name="Rectangle 3093">
            <a:extLst>
              <a:ext uri="{FF2B5EF4-FFF2-40B4-BE49-F238E27FC236}">
                <a16:creationId xmlns:a16="http://schemas.microsoft.com/office/drawing/2014/main" id="{1A34F12D-8C0F-46CA-9F4A-D56193C37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2"/>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074" name="Picture 2" descr="Verschiedene kleine Leute tanzen und hören Musik mit Kopfhörern. Gruppe von  männlichen und weiblichen Zeichentrickfiguren. | Premium-Vektor">
            <a:extLst>
              <a:ext uri="{FF2B5EF4-FFF2-40B4-BE49-F238E27FC236}">
                <a16:creationId xmlns:a16="http://schemas.microsoft.com/office/drawing/2014/main" id="{8A0F17C8-FB29-4B22-AF4B-FA14D6AD5E06}"/>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t="14290" r="-1" b="20208"/>
          <a:stretch>
            <a:fillRect/>
          </a:stretch>
        </p:blipFill>
        <p:spPr bwMode="auto">
          <a:xfrm>
            <a:off x="486138" y="486568"/>
            <a:ext cx="11227442" cy="5883295"/>
          </a:xfrm>
          <a:prstGeom prst="rect">
            <a:avLst/>
          </a:prstGeom>
          <a:noFill/>
          <a:extLst>
            <a:ext uri="{909E8E84-426E-40DD-AFC4-6F175D3DCCD1}">
              <a14:hiddenFill xmlns:a14="http://schemas.microsoft.com/office/drawing/2010/main">
                <a:solidFill>
                  <a:srgbClr val="FFFFFF"/>
                </a:solidFill>
              </a14:hiddenFill>
            </a:ext>
          </a:extLst>
        </p:spPr>
      </p:pic>
      <p:sp>
        <p:nvSpPr>
          <p:cNvPr id="3089" name="Rectangle 3095">
            <a:extLst>
              <a:ext uri="{FF2B5EF4-FFF2-40B4-BE49-F238E27FC236}">
                <a16:creationId xmlns:a16="http://schemas.microsoft.com/office/drawing/2014/main" id="{F3838012-22B6-4303-8F29-04E1419B3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tx1"/>
            </a:solidFill>
            <a:miter lim="800000"/>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1D1A6C7D-3F98-52BC-0311-A45FADEE80C6}"/>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chemeClr val="tx1"/>
                </a:solidFill>
              </a:rPr>
              <a:t>3. Hedef Kullanıcı Kitlesi</a:t>
            </a:r>
            <a:br>
              <a:rPr lang="tr-TR" sz="4100" b="1">
                <a:solidFill>
                  <a:schemeClr val="tx1"/>
                </a:solidFill>
              </a:rPr>
            </a:br>
            <a:endParaRPr lang="tr-TR" sz="4100">
              <a:solidFill>
                <a:schemeClr val="tx1"/>
              </a:solidFill>
            </a:endParaRPr>
          </a:p>
        </p:txBody>
      </p:sp>
      <p:cxnSp>
        <p:nvCxnSpPr>
          <p:cNvPr id="3098" name="Straight Connector 3097">
            <a:extLst>
              <a:ext uri="{FF2B5EF4-FFF2-40B4-BE49-F238E27FC236}">
                <a16:creationId xmlns:a16="http://schemas.microsoft.com/office/drawing/2014/main" id="{AB061FF5-9F81-427C-8DA5-3989395517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2351" y="2421466"/>
            <a:ext cx="9407298" cy="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00" name="Group 3099">
            <a:extLst>
              <a:ext uri="{FF2B5EF4-FFF2-40B4-BE49-F238E27FC236}">
                <a16:creationId xmlns:a16="http://schemas.microsoft.com/office/drawing/2014/main" id="{F03F5A17-2CE9-4ADD-9FAF-C1A0BB39CD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3101" name="Rounded Rectangle 20">
              <a:extLst>
                <a:ext uri="{FF2B5EF4-FFF2-40B4-BE49-F238E27FC236}">
                  <a16:creationId xmlns:a16="http://schemas.microsoft.com/office/drawing/2014/main" id="{4A88F887-B43E-4CD1-BCE2-739013C68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102" name="Picture 3101">
              <a:extLst>
                <a:ext uri="{FF2B5EF4-FFF2-40B4-BE49-F238E27FC236}">
                  <a16:creationId xmlns:a16="http://schemas.microsoft.com/office/drawing/2014/main" id="{2C9D3412-AB4A-4E20-9A79-B2C80D198B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3103" name="Rounded Rectangle 22">
              <a:extLst>
                <a:ext uri="{FF2B5EF4-FFF2-40B4-BE49-F238E27FC236}">
                  <a16:creationId xmlns:a16="http://schemas.microsoft.com/office/drawing/2014/main" id="{A1D7D010-E182-46E6-9264-B39552853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3104" name="Picture 3103">
              <a:extLst>
                <a:ext uri="{FF2B5EF4-FFF2-40B4-BE49-F238E27FC236}">
                  <a16:creationId xmlns:a16="http://schemas.microsoft.com/office/drawing/2014/main" id="{F4783A7B-2E08-42E4-87EC-EE59B873DF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3" name="İçerik Yer Tutucusu 2">
            <a:extLst>
              <a:ext uri="{FF2B5EF4-FFF2-40B4-BE49-F238E27FC236}">
                <a16:creationId xmlns:a16="http://schemas.microsoft.com/office/drawing/2014/main" id="{1DD573CC-A201-606D-0BA8-E5F6C2EA4BF6}"/>
              </a:ext>
            </a:extLst>
          </p:cNvPr>
          <p:cNvSpPr>
            <a:spLocks noGrp="1"/>
          </p:cNvSpPr>
          <p:nvPr>
            <p:ph idx="1"/>
          </p:nvPr>
        </p:nvSpPr>
        <p:spPr>
          <a:xfrm>
            <a:off x="1295401" y="2556932"/>
            <a:ext cx="9601196" cy="3318936"/>
          </a:xfrm>
        </p:spPr>
        <p:txBody>
          <a:bodyPr>
            <a:normAutofit/>
          </a:bodyPr>
          <a:lstStyle/>
          <a:p>
            <a:r>
              <a:rPr lang="tr-TR">
                <a:solidFill>
                  <a:schemeClr val="tx1"/>
                </a:solidFill>
              </a:rPr>
              <a:t>Günlük hayatında müzik dinlemeyi seven herkes</a:t>
            </a:r>
          </a:p>
          <a:p>
            <a:r>
              <a:rPr lang="tr-TR">
                <a:solidFill>
                  <a:schemeClr val="tx1"/>
                </a:solidFill>
              </a:rPr>
              <a:t>Kendi müzik listesini oluşturup yönetmek isteyen kullanıcılar</a:t>
            </a:r>
          </a:p>
          <a:p>
            <a:r>
              <a:rPr lang="tr-TR">
                <a:solidFill>
                  <a:schemeClr val="tx1"/>
                </a:solidFill>
              </a:rPr>
              <a:t>iOS cihaz kullanan ve basit, hızlı bir müzik uygulaması tercih eden kullanıcılar</a:t>
            </a:r>
          </a:p>
          <a:p>
            <a:endParaRPr lang="tr-TR">
              <a:solidFill>
                <a:schemeClr val="tx1"/>
              </a:solidFill>
            </a:endParaRPr>
          </a:p>
        </p:txBody>
      </p:sp>
    </p:spTree>
    <p:extLst>
      <p:ext uri="{BB962C8B-B14F-4D97-AF65-F5344CB8AC3E}">
        <p14:creationId xmlns:p14="http://schemas.microsoft.com/office/powerpoint/2010/main" val="140405605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CA54D8-D45F-2A68-F88E-0B7EE57E2DA1}"/>
            </a:ext>
          </a:extLst>
        </p:cNvPr>
        <p:cNvGrpSpPr/>
        <p:nvPr/>
      </p:nvGrpSpPr>
      <p:grpSpPr>
        <a:xfrm>
          <a:off x="0" y="0"/>
          <a:ext cx="0" cy="0"/>
          <a:chOff x="0" y="0"/>
          <a:chExt cx="0" cy="0"/>
        </a:xfrm>
      </p:grpSpPr>
      <p:sp>
        <p:nvSpPr>
          <p:cNvPr id="2067" name="Rectangle 2054">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ürk insanının müzik dinleme alışkanlıkları ve dijital müziğin yükselişi -  Digital Age">
            <a:extLst>
              <a:ext uri="{FF2B5EF4-FFF2-40B4-BE49-F238E27FC236}">
                <a16:creationId xmlns:a16="http://schemas.microsoft.com/office/drawing/2014/main" id="{1ACA9A7D-EBBB-7FC0-90B0-99B073A8E4E8}"/>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2750" b="4657"/>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128BEE0F-1A11-781E-F2F5-7F7218BAAA81}"/>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rgbClr val="FFFFFF"/>
                </a:solidFill>
              </a:rPr>
              <a:t>4. Uygulamanın Kullanım Alanları</a:t>
            </a:r>
            <a:br>
              <a:rPr lang="tr-TR" sz="4100" b="1">
                <a:solidFill>
                  <a:srgbClr val="FFFFFF"/>
                </a:solidFill>
              </a:rPr>
            </a:br>
            <a:endParaRPr lang="tr-TR" sz="4100">
              <a:solidFill>
                <a:srgbClr val="FFFFFF"/>
              </a:solidFill>
            </a:endParaRPr>
          </a:p>
        </p:txBody>
      </p:sp>
      <p:cxnSp>
        <p:nvCxnSpPr>
          <p:cNvPr id="2068" name="Straight Connector 2056">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31F41D62-1B82-7DCC-39FF-1CBA477F5AF4}"/>
              </a:ext>
            </a:extLst>
          </p:cNvPr>
          <p:cNvSpPr>
            <a:spLocks noGrp="1"/>
          </p:cNvSpPr>
          <p:nvPr>
            <p:ph idx="1"/>
          </p:nvPr>
        </p:nvSpPr>
        <p:spPr>
          <a:xfrm>
            <a:off x="1295401" y="2556932"/>
            <a:ext cx="9601196" cy="3318936"/>
          </a:xfrm>
        </p:spPr>
        <p:txBody>
          <a:bodyPr>
            <a:normAutofit/>
          </a:bodyPr>
          <a:lstStyle/>
          <a:p>
            <a:r>
              <a:rPr lang="tr-TR">
                <a:solidFill>
                  <a:srgbClr val="FFFFFF"/>
                </a:solidFill>
              </a:rPr>
              <a:t>Kişisel müzik dinleme ve koleksiyon yönetimi</a:t>
            </a:r>
          </a:p>
          <a:p>
            <a:r>
              <a:rPr lang="tr-TR">
                <a:solidFill>
                  <a:srgbClr val="FFFFFF"/>
                </a:solidFill>
              </a:rPr>
              <a:t>Dilediğiniz şarkıyı hızlıca ekleyip dinleyebilme</a:t>
            </a:r>
          </a:p>
          <a:p>
            <a:r>
              <a:rPr lang="tr-TR">
                <a:solidFill>
                  <a:srgbClr val="FFFFFF"/>
                </a:solidFill>
              </a:rPr>
              <a:t>İster evde, ister hareket halindeyken kolay erişim</a:t>
            </a:r>
          </a:p>
          <a:p>
            <a:r>
              <a:rPr lang="tr-TR">
                <a:solidFill>
                  <a:srgbClr val="FFFFFF"/>
                </a:solidFill>
              </a:rPr>
              <a:t>Müzik severler için günlük dinleme arkadaşı</a:t>
            </a:r>
          </a:p>
          <a:p>
            <a:endParaRPr lang="tr-TR">
              <a:solidFill>
                <a:srgbClr val="FFFFFF"/>
              </a:solidFill>
            </a:endParaRPr>
          </a:p>
        </p:txBody>
      </p:sp>
    </p:spTree>
    <p:extLst>
      <p:ext uri="{BB962C8B-B14F-4D97-AF65-F5344CB8AC3E}">
        <p14:creationId xmlns:p14="http://schemas.microsoft.com/office/powerpoint/2010/main" val="191793504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76D6D8-940C-6318-C6D0-509E959D0E0B}"/>
            </a:ext>
          </a:extLst>
        </p:cNvPr>
        <p:cNvGrpSpPr/>
        <p:nvPr/>
      </p:nvGrpSpPr>
      <p:grpSpPr>
        <a:xfrm>
          <a:off x="0" y="0"/>
          <a:ext cx="0" cy="0"/>
          <a:chOff x="0" y="0"/>
          <a:chExt cx="0" cy="0"/>
        </a:xfrm>
      </p:grpSpPr>
      <p:sp>
        <p:nvSpPr>
          <p:cNvPr id="4107" name="Rectangle 4106">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Göle Veya Göl Kıyısına Bakarken Dağlarda Müzik Dinleyen Kulaklıklı Kadın,  Bir Resmin Arkasına Müzik Koy, Koyarak, Koy Resmi Arka Plan Ücretsiz İndir">
            <a:extLst>
              <a:ext uri="{FF2B5EF4-FFF2-40B4-BE49-F238E27FC236}">
                <a16:creationId xmlns:a16="http://schemas.microsoft.com/office/drawing/2014/main" id="{5D8E4F12-FCBF-758E-2919-95AAF9E3715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l="179" r="266"/>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2E1880E-2DBE-A545-76FC-4542FFE74C49}"/>
              </a:ext>
            </a:extLst>
          </p:cNvPr>
          <p:cNvSpPr>
            <a:spLocks noGrp="1"/>
          </p:cNvSpPr>
          <p:nvPr>
            <p:ph type="title"/>
          </p:nvPr>
        </p:nvSpPr>
        <p:spPr>
          <a:xfrm>
            <a:off x="1295402" y="982132"/>
            <a:ext cx="9601196" cy="1303867"/>
          </a:xfrm>
        </p:spPr>
        <p:txBody>
          <a:bodyPr>
            <a:normAutofit/>
          </a:bodyPr>
          <a:lstStyle/>
          <a:p>
            <a:pPr>
              <a:lnSpc>
                <a:spcPct val="90000"/>
              </a:lnSpc>
            </a:pPr>
            <a:r>
              <a:rPr lang="tr-TR" sz="4100" b="1">
                <a:solidFill>
                  <a:srgbClr val="FFFFFF"/>
                </a:solidFill>
              </a:rPr>
              <a:t>5. Öne Çıkan Özellikler</a:t>
            </a:r>
            <a:br>
              <a:rPr lang="tr-TR" sz="4100" b="1">
                <a:solidFill>
                  <a:srgbClr val="FFFFFF"/>
                </a:solidFill>
              </a:rPr>
            </a:br>
            <a:endParaRPr lang="tr-TR" sz="4100">
              <a:solidFill>
                <a:srgbClr val="FFFFFF"/>
              </a:solidFill>
            </a:endParaRPr>
          </a:p>
        </p:txBody>
      </p:sp>
      <p:cxnSp>
        <p:nvCxnSpPr>
          <p:cNvPr id="4109" name="Straight Connector 4108">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31B9AD08-E9CB-5785-A4B6-F48C3724ACC0}"/>
              </a:ext>
            </a:extLst>
          </p:cNvPr>
          <p:cNvSpPr>
            <a:spLocks noGrp="1"/>
          </p:cNvSpPr>
          <p:nvPr>
            <p:ph idx="1"/>
          </p:nvPr>
        </p:nvSpPr>
        <p:spPr>
          <a:xfrm>
            <a:off x="1295401" y="2556932"/>
            <a:ext cx="9601196" cy="3318936"/>
          </a:xfrm>
        </p:spPr>
        <p:txBody>
          <a:bodyPr>
            <a:normAutofit/>
          </a:bodyPr>
          <a:lstStyle/>
          <a:p>
            <a:r>
              <a:rPr lang="tr-TR">
                <a:solidFill>
                  <a:srgbClr val="FFFFFF"/>
                </a:solidFill>
              </a:rPr>
              <a:t>Şarkı listesine yeni parçalar ekleyebilme</a:t>
            </a:r>
          </a:p>
          <a:p>
            <a:r>
              <a:rPr lang="tr-TR">
                <a:solidFill>
                  <a:srgbClr val="FFFFFF"/>
                </a:solidFill>
              </a:rPr>
              <a:t>Çalma listesi üzerinde silme işlemi</a:t>
            </a:r>
          </a:p>
          <a:p>
            <a:r>
              <a:rPr lang="tr-TR">
                <a:solidFill>
                  <a:srgbClr val="FFFFFF"/>
                </a:solidFill>
              </a:rPr>
              <a:t>Müzik çalar arayüzünde oynatma/durdurma, ileri/geri şarkı değiştirme</a:t>
            </a:r>
          </a:p>
          <a:p>
            <a:r>
              <a:rPr lang="tr-TR">
                <a:solidFill>
                  <a:srgbClr val="FFFFFF"/>
                </a:solidFill>
              </a:rPr>
              <a:t>Ses seviyesini ve çalma ilerlemesini kontrol edebilme</a:t>
            </a:r>
          </a:p>
          <a:p>
            <a:r>
              <a:rPr lang="tr-TR">
                <a:solidFill>
                  <a:srgbClr val="FFFFFF"/>
                </a:solidFill>
              </a:rPr>
              <a:t>Kalıcı şarkı listesi saklama ve uygulama yeniden açıldığında listeyi yükleme</a:t>
            </a:r>
          </a:p>
          <a:p>
            <a:endParaRPr lang="tr-TR">
              <a:solidFill>
                <a:srgbClr val="FFFFFF"/>
              </a:solidFill>
            </a:endParaRPr>
          </a:p>
        </p:txBody>
      </p:sp>
    </p:spTree>
    <p:extLst>
      <p:ext uri="{BB962C8B-B14F-4D97-AF65-F5344CB8AC3E}">
        <p14:creationId xmlns:p14="http://schemas.microsoft.com/office/powerpoint/2010/main" val="377105417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Organik</Template>
  <TotalTime>57</TotalTime>
  <Words>511</Words>
  <Application>Microsoft Macintosh PowerPoint</Application>
  <PresentationFormat>Geniş ekran</PresentationFormat>
  <Paragraphs>75</Paragraphs>
  <Slides>13</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13</vt:i4>
      </vt:variant>
    </vt:vector>
  </HeadingPairs>
  <TitlesOfParts>
    <vt:vector size="16" baseType="lpstr">
      <vt:lpstr>Arial</vt:lpstr>
      <vt:lpstr>Garamond</vt:lpstr>
      <vt:lpstr>Organik</vt:lpstr>
      <vt:lpstr>Music Player  </vt:lpstr>
      <vt:lpstr>İçindekiler </vt:lpstr>
      <vt:lpstr>1. Projenin Amacı</vt:lpstr>
      <vt:lpstr>2-Kullanımı</vt:lpstr>
      <vt:lpstr>2-Kullanımı</vt:lpstr>
      <vt:lpstr>2-Kullanımı</vt:lpstr>
      <vt:lpstr>3. Hedef Kullanıcı Kitlesi </vt:lpstr>
      <vt:lpstr>4. Uygulamanın Kullanım Alanları </vt:lpstr>
      <vt:lpstr>5. Öne Çıkan Özellikler </vt:lpstr>
      <vt:lpstr>6. Projenin Avantajları </vt:lpstr>
      <vt:lpstr>7. Potansiyel Geliştirme Alanları </vt:lpstr>
      <vt:lpstr>8.Geliştirilmesi gereken yerler </vt:lpstr>
      <vt:lpstr>Sonuç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GALİP ALPEREN YILDIZ</dc:creator>
  <cp:lastModifiedBy>GALİP ALPEREN YILDIZ</cp:lastModifiedBy>
  <cp:revision>1</cp:revision>
  <dcterms:created xsi:type="dcterms:W3CDTF">2025-05-19T12:04:47Z</dcterms:created>
  <dcterms:modified xsi:type="dcterms:W3CDTF">2025-05-19T13:02:21Z</dcterms:modified>
</cp:coreProperties>
</file>